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300" r:id="rId2"/>
    <p:sldId id="336" r:id="rId3"/>
    <p:sldId id="331" r:id="rId4"/>
    <p:sldId id="335" r:id="rId5"/>
    <p:sldId id="333" r:id="rId6"/>
    <p:sldId id="313" r:id="rId7"/>
    <p:sldId id="319" r:id="rId8"/>
    <p:sldId id="314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15" r:id="rId19"/>
    <p:sldId id="337" r:id="rId20"/>
    <p:sldId id="329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214">
          <p15:clr>
            <a:srgbClr val="A4A3A4"/>
          </p15:clr>
        </p15:guide>
        <p15:guide id="3" orient="horz" pos="3026">
          <p15:clr>
            <a:srgbClr val="A4A3A4"/>
          </p15:clr>
        </p15:guide>
        <p15:guide id="4" orient="horz" pos="1076">
          <p15:clr>
            <a:srgbClr val="A4A3A4"/>
          </p15:clr>
        </p15:guide>
        <p15:guide id="5" orient="horz" pos="2164">
          <p15:clr>
            <a:srgbClr val="A4A3A4"/>
          </p15:clr>
        </p15:guide>
        <p15:guide id="6" pos="2880">
          <p15:clr>
            <a:srgbClr val="A4A3A4"/>
          </p15:clr>
        </p15:guide>
        <p15:guide id="7" pos="204">
          <p15:clr>
            <a:srgbClr val="A4A3A4"/>
          </p15:clr>
        </p15:guide>
        <p15:guide id="8" pos="5556">
          <p15:clr>
            <a:srgbClr val="A4A3A4"/>
          </p15:clr>
        </p15:guide>
        <p15:guide id="9" pos="1927">
          <p15:clr>
            <a:srgbClr val="A4A3A4"/>
          </p15:clr>
        </p15:guide>
        <p15:guide id="10" pos="3787">
          <p15:clr>
            <a:srgbClr val="A4A3A4"/>
          </p15:clr>
        </p15:guide>
        <p15:guide id="11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7A9"/>
    <a:srgbClr val="004D86"/>
    <a:srgbClr val="DA2A00"/>
    <a:srgbClr val="EE2D00"/>
    <a:srgbClr val="FF3300"/>
    <a:srgbClr val="9BCDFF"/>
    <a:srgbClr val="5F5F5F"/>
    <a:srgbClr val="005A9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4" autoAdjust="0"/>
    <p:restoredTop sz="93364" autoAdjust="0"/>
  </p:normalViewPr>
  <p:slideViewPr>
    <p:cSldViewPr snapToObjects="1" showGuides="1">
      <p:cViewPr>
        <p:scale>
          <a:sx n="91" d="100"/>
          <a:sy n="91" d="100"/>
        </p:scale>
        <p:origin x="-2130" y="-900"/>
      </p:cViewPr>
      <p:guideLst>
        <p:guide orient="horz" pos="1620"/>
        <p:guide orient="horz" pos="214"/>
        <p:guide orient="horz" pos="3026"/>
        <p:guide orient="horz" pos="1076"/>
        <p:guide orient="horz" pos="2164"/>
        <p:guide pos="2880"/>
        <p:guide pos="204"/>
        <p:guide pos="5556"/>
        <p:guide pos="1927"/>
        <p:guide pos="3787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5C92-3806-4A7A-AC9A-17A3AAAEC559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8D59-B8D9-4583-B85B-8B1D4E0B4B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55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58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63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15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2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15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415" y="843558"/>
            <a:ext cx="8229600" cy="50383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2413" cy="4115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62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39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17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31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30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73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92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45000"/>
                <a:lumOff val="55000"/>
              </a:schemeClr>
            </a:gs>
            <a:gs pos="15000">
              <a:srgbClr val="1A27A9"/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7AB0B-1790-4ED3-9429-131A6B4702E3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2CDA-9DCE-40B5-B66A-0F66748E3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3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097694" y="1491630"/>
            <a:ext cx="5210610" cy="1583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АНАЛИЗ ОПЫТА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РЕАЛИЗАЦИИ КОМПЛЕКСНЫХ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ТРЕНИНГОВ И СТАЖИРОВОК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 КОРПОРАТИВНОМ СЕКТОРЕ 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906" t="26200" r="11806" b="43000"/>
          <a:stretch/>
        </p:blipFill>
        <p:spPr>
          <a:xfrm>
            <a:off x="7308304" y="4158492"/>
            <a:ext cx="1835696" cy="9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0"/>
            <a:ext cx="8416722" cy="1079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Образовательные технологии и форматы</a:t>
            </a:r>
            <a:endParaRPr lang="ru-RU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7489" y="915566"/>
            <a:ext cx="8238552" cy="3930178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>
            <a:spAutoFit/>
          </a:bodyPr>
          <a:lstStyle/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A27A9"/>
                </a:solidFill>
              </a:rPr>
              <a:t>активные </a:t>
            </a:r>
            <a:r>
              <a:rPr lang="ru-RU" sz="1400" b="1" dirty="0" smtClean="0">
                <a:solidFill>
                  <a:srgbClr val="1A27A9"/>
                </a:solidFill>
              </a:rPr>
              <a:t>методы: интерактивные лекции, </a:t>
            </a:r>
            <a:r>
              <a:rPr lang="ru-RU" sz="1400" b="1" dirty="0">
                <a:solidFill>
                  <a:srgbClr val="1A27A9"/>
                </a:solidFill>
              </a:rPr>
              <a:t>тренинги, работа в малых </a:t>
            </a:r>
            <a:r>
              <a:rPr lang="ru-RU" sz="1400" b="1" dirty="0" smtClean="0">
                <a:solidFill>
                  <a:srgbClr val="1A27A9"/>
                </a:solidFill>
              </a:rPr>
              <a:t>группах, </a:t>
            </a:r>
            <a:r>
              <a:rPr lang="ru-RU" sz="1400" b="1" dirty="0">
                <a:solidFill>
                  <a:srgbClr val="1A27A9"/>
                </a:solidFill>
              </a:rPr>
              <a:t>дискуссии, разбор </a:t>
            </a:r>
            <a:r>
              <a:rPr lang="ru-RU" sz="1400" b="1" dirty="0" smtClean="0">
                <a:solidFill>
                  <a:srgbClr val="1A27A9"/>
                </a:solidFill>
              </a:rPr>
              <a:t>кейсов, </a:t>
            </a:r>
            <a:r>
              <a:rPr lang="ru-RU" sz="1400" b="1" dirty="0" err="1" smtClean="0">
                <a:solidFill>
                  <a:srgbClr val="1A27A9"/>
                </a:solidFill>
              </a:rPr>
              <a:t>форсайты</a:t>
            </a:r>
            <a:r>
              <a:rPr lang="ru-RU" sz="1400" b="1" dirty="0" smtClean="0">
                <a:solidFill>
                  <a:srgbClr val="1A27A9"/>
                </a:solidFill>
              </a:rPr>
              <a:t>, </a:t>
            </a:r>
            <a:r>
              <a:rPr lang="ru-RU" sz="1400" b="1" dirty="0" err="1" smtClean="0">
                <a:solidFill>
                  <a:srgbClr val="1A27A9"/>
                </a:solidFill>
              </a:rPr>
              <a:t>хакатоны</a:t>
            </a:r>
            <a:r>
              <a:rPr lang="ru-RU" sz="1400" b="1" dirty="0" smtClean="0">
                <a:solidFill>
                  <a:srgbClr val="1A27A9"/>
                </a:solidFill>
              </a:rPr>
              <a:t> и др.</a:t>
            </a:r>
            <a:endParaRPr lang="ru-RU" sz="1400" b="1" dirty="0">
              <a:solidFill>
                <a:srgbClr val="1A27A9"/>
              </a:solidFill>
            </a:endParaRPr>
          </a:p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1A27A9"/>
                </a:solidFill>
              </a:rPr>
              <a:t>работа </a:t>
            </a:r>
            <a:r>
              <a:rPr lang="ru-RU" sz="1400" b="1" dirty="0">
                <a:solidFill>
                  <a:srgbClr val="1A27A9"/>
                </a:solidFill>
              </a:rPr>
              <a:t>с результатами </a:t>
            </a:r>
            <a:r>
              <a:rPr lang="ru-RU" sz="1400" b="1" dirty="0" smtClean="0">
                <a:solidFill>
                  <a:srgbClr val="1A27A9"/>
                </a:solidFill>
              </a:rPr>
              <a:t>собственных прикладных исследований</a:t>
            </a:r>
            <a:endParaRPr lang="ru-RU" sz="1400" b="1" dirty="0">
              <a:solidFill>
                <a:srgbClr val="1A27A9"/>
              </a:solidFill>
            </a:endParaRPr>
          </a:p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err="1">
                <a:solidFill>
                  <a:srgbClr val="1A27A9"/>
                </a:solidFill>
              </a:rPr>
              <a:t>кастомизированные</a:t>
            </a:r>
            <a:r>
              <a:rPr lang="ru-RU" sz="1400" b="1" dirty="0">
                <a:solidFill>
                  <a:srgbClr val="1A27A9"/>
                </a:solidFill>
              </a:rPr>
              <a:t> деловые </a:t>
            </a:r>
            <a:r>
              <a:rPr lang="ru-RU" sz="1400" b="1" dirty="0" smtClean="0">
                <a:solidFill>
                  <a:srgbClr val="1A27A9"/>
                </a:solidFill>
              </a:rPr>
              <a:t>симуляции</a:t>
            </a:r>
            <a:endParaRPr lang="ru-RU" sz="1400" b="1" dirty="0">
              <a:solidFill>
                <a:srgbClr val="1A27A9"/>
              </a:solidFill>
            </a:endParaRPr>
          </a:p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err="1" smtClean="0">
                <a:solidFill>
                  <a:srgbClr val="1A27A9"/>
                </a:solidFill>
              </a:rPr>
              <a:t>вебинары</a:t>
            </a:r>
            <a:r>
              <a:rPr lang="ru-RU" sz="1400" b="1" dirty="0" smtClean="0">
                <a:solidFill>
                  <a:srgbClr val="1A27A9"/>
                </a:solidFill>
              </a:rPr>
              <a:t>, онлайн-конференции, поддержка в социальных сетях</a:t>
            </a:r>
            <a:endParaRPr lang="ru-RU" sz="1400" b="1" dirty="0">
              <a:solidFill>
                <a:srgbClr val="1A27A9"/>
              </a:solidFill>
            </a:endParaRPr>
          </a:p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A27A9"/>
                </a:solidFill>
              </a:rPr>
              <a:t>онлайн </a:t>
            </a:r>
            <a:r>
              <a:rPr lang="ru-RU" sz="1400" b="1" dirty="0" smtClean="0">
                <a:solidFill>
                  <a:srgbClr val="1A27A9"/>
                </a:solidFill>
              </a:rPr>
              <a:t>консультации</a:t>
            </a:r>
            <a:endParaRPr lang="ru-RU" sz="1400" b="1" dirty="0">
              <a:solidFill>
                <a:srgbClr val="1A27A9"/>
              </a:solidFill>
            </a:endParaRPr>
          </a:p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A27A9"/>
                </a:solidFill>
              </a:rPr>
              <a:t>дистанционные экзамены и </a:t>
            </a:r>
            <a:r>
              <a:rPr lang="ru-RU" sz="1400" b="1" dirty="0" smtClean="0">
                <a:solidFill>
                  <a:srgbClr val="1A27A9"/>
                </a:solidFill>
              </a:rPr>
              <a:t>зачеты</a:t>
            </a:r>
            <a:endParaRPr lang="ru-RU" sz="1400" b="1" dirty="0">
              <a:solidFill>
                <a:srgbClr val="1A27A9"/>
              </a:solidFill>
            </a:endParaRPr>
          </a:p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1A27A9"/>
                </a:solidFill>
              </a:rPr>
              <a:t>смешанное обучение</a:t>
            </a:r>
            <a:endParaRPr lang="ru-RU" sz="1400" b="1" dirty="0">
              <a:solidFill>
                <a:srgbClr val="1A27A9"/>
              </a:solidFill>
            </a:endParaRPr>
          </a:p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A27A9"/>
                </a:solidFill>
              </a:rPr>
              <a:t>электронные курсы для самостоятельного </a:t>
            </a:r>
            <a:r>
              <a:rPr lang="ru-RU" sz="1400" b="1" dirty="0" smtClean="0">
                <a:solidFill>
                  <a:srgbClr val="1A27A9"/>
                </a:solidFill>
              </a:rPr>
              <a:t>изучения </a:t>
            </a:r>
          </a:p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1A27A9"/>
                </a:solidFill>
              </a:rPr>
              <a:t>электронная база знаний (библиотека,  </a:t>
            </a:r>
          </a:p>
          <a:p>
            <a:pPr marL="715963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1A27A9"/>
                </a:solidFill>
              </a:rPr>
              <a:t>электронная </a:t>
            </a:r>
            <a:r>
              <a:rPr lang="ru-RU" sz="1400" b="1" dirty="0">
                <a:solidFill>
                  <a:srgbClr val="1A27A9"/>
                </a:solidFill>
              </a:rPr>
              <a:t>система тестирования знаний и </a:t>
            </a:r>
            <a:r>
              <a:rPr lang="ru-RU" sz="1400" b="1" dirty="0" smtClean="0">
                <a:solidFill>
                  <a:srgbClr val="1A27A9"/>
                </a:solidFill>
              </a:rPr>
              <a:t>оценки компетенций</a:t>
            </a:r>
          </a:p>
          <a:p>
            <a:pPr marL="71596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A27A9"/>
                </a:solidFill>
              </a:rPr>
              <a:t>мобильные приложения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1"/>
            <a:ext cx="8416722" cy="935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Формализованная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экспертная оценка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программы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А. Общая оценка 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23577"/>
              </p:ext>
            </p:extLst>
          </p:nvPr>
        </p:nvGraphicFramePr>
        <p:xfrm>
          <a:off x="107504" y="1077933"/>
          <a:ext cx="9001000" cy="37151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1470906799"/>
                    </a:ext>
                  </a:extLst>
                </a:gridCol>
                <a:gridCol w="7272808">
                  <a:extLst>
                    <a:ext uri="{9D8B030D-6E8A-4147-A177-3AD203B41FA5}">
                      <a16:colId xmlns="" xmlns:a16="http://schemas.microsoft.com/office/drawing/2014/main" val="172959171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41172640"/>
                    </a:ext>
                  </a:extLst>
                </a:gridCol>
              </a:tblGrid>
              <a:tr h="277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Критерии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Показатели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Баллы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383502948"/>
                  </a:ext>
                </a:extLst>
              </a:tr>
              <a:tr h="27753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1. Актуальность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1.1. Соответствует приоритетным направлениям социально-экономического развития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621380547"/>
                  </a:ext>
                </a:extLst>
              </a:tr>
              <a:tr h="222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1.2. Ориентирована на решение актуальных задач подготовки кадров для цифровой экономики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2031895331"/>
                  </a:ext>
                </a:extLst>
              </a:tr>
              <a:tr h="332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1.3. Отражает современные научные, научно-практические и научно-методические достижения в данной области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2572742092"/>
                  </a:ext>
                </a:extLst>
              </a:tr>
              <a:tr h="16768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2. Адресность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Адресована специалистам различных отраслей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1671475659"/>
                  </a:ext>
                </a:extLst>
              </a:tr>
              <a:tr h="167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Адресована специалистам определенной отрасли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427991240"/>
                  </a:ext>
                </a:extLst>
              </a:tr>
              <a:tr h="112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Адресована конкретной организации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1997499629"/>
                  </a:ext>
                </a:extLst>
              </a:tr>
              <a:tr h="277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3. Персонификация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3.1. Возможность построения индивидуального образовательного маршрута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684864169"/>
                  </a:ext>
                </a:extLst>
              </a:tr>
              <a:tr h="16768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4. Вариативность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4.1. Вариативность содержания (модулей, разделов, тем)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2963909562"/>
                  </a:ext>
                </a:extLst>
              </a:tr>
              <a:tr h="167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4.2. Вариативность форм и заданий текущей и/или итоговой аттестации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3873112687"/>
                  </a:ext>
                </a:extLst>
              </a:tr>
              <a:tr h="277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4.3. Вариативность форм и заданий для организации самостоятельной работы слушателей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2193984048"/>
                  </a:ext>
                </a:extLst>
              </a:tr>
              <a:tr h="387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5. Целостность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5.1. Характеризуется внутренней логикой построения, основные разделы, темы и модули программы имеют содержательную взаимосвязь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1693445233"/>
                  </a:ext>
                </a:extLst>
              </a:tr>
              <a:tr h="332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6. Результат освоения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6.1. Ориентирована на создание определенного продукта, который может использоваться в профессиональной деятельности слушателей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3459720834"/>
                  </a:ext>
                </a:extLst>
              </a:tr>
              <a:tr h="167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7. Целесообразность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7.1. С точки зрения развития практики образования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/>
                </a:tc>
                <a:extLst>
                  <a:ext uri="{0D108BD9-81ED-4DB2-BD59-A6C34878D82A}">
                    <a16:rowId xmlns="" xmlns:a16="http://schemas.microsoft.com/office/drawing/2014/main" val="4157270401"/>
                  </a:ext>
                </a:extLst>
              </a:tr>
              <a:tr h="5784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Общее количество баллов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5" marR="9915" marT="2916" marB="0" anchor="ctr"/>
                </a:tc>
                <a:extLst>
                  <a:ext uri="{0D108BD9-81ED-4DB2-BD59-A6C34878D82A}">
                    <a16:rowId xmlns="" xmlns:a16="http://schemas.microsoft.com/office/drawing/2014/main" val="2327884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1"/>
            <a:ext cx="8416722" cy="935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Формализованная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экспертная оценка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программы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Б. Оценка целевой направленности 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96611"/>
              </p:ext>
            </p:extLst>
          </p:nvPr>
        </p:nvGraphicFramePr>
        <p:xfrm>
          <a:off x="404488" y="1538832"/>
          <a:ext cx="8229600" cy="25626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972">
                  <a:extLst>
                    <a:ext uri="{9D8B030D-6E8A-4147-A177-3AD203B41FA5}">
                      <a16:colId xmlns="" xmlns:a16="http://schemas.microsoft.com/office/drawing/2014/main" val="3402096648"/>
                    </a:ext>
                  </a:extLst>
                </a:gridCol>
                <a:gridCol w="7383196">
                  <a:extLst>
                    <a:ext uri="{9D8B030D-6E8A-4147-A177-3AD203B41FA5}">
                      <a16:colId xmlns="" xmlns:a16="http://schemas.microsoft.com/office/drawing/2014/main" val="2473336591"/>
                    </a:ext>
                  </a:extLst>
                </a:gridCol>
                <a:gridCol w="802432">
                  <a:extLst>
                    <a:ext uri="{9D8B030D-6E8A-4147-A177-3AD203B41FA5}">
                      <a16:colId xmlns="" xmlns:a16="http://schemas.microsoft.com/office/drawing/2014/main" val="3323847956"/>
                    </a:ext>
                  </a:extLst>
                </a:gridCol>
              </a:tblGrid>
              <a:tr h="330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Показатели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Баллы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extLst>
                  <a:ext uri="{0D108BD9-81ED-4DB2-BD59-A6C34878D82A}">
                    <a16:rowId xmlns="" xmlns:a16="http://schemas.microsoft.com/office/drawing/2014/main" val="3324257595"/>
                  </a:ext>
                </a:extLst>
              </a:tr>
              <a:tr h="33661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1. Соответствует профессиональным задачам (профессиональному стандарту) специальности подготовки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80" marR="62680" marT="87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extLst>
                  <a:ext uri="{0D108BD9-81ED-4DB2-BD59-A6C34878D82A}">
                    <a16:rowId xmlns="" xmlns:a16="http://schemas.microsoft.com/office/drawing/2014/main" val="800312910"/>
                  </a:ext>
                </a:extLst>
              </a:tr>
              <a:tr h="203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2. Соответствует целевому назначению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80" marR="62680" marT="87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extLst>
                  <a:ext uri="{0D108BD9-81ED-4DB2-BD59-A6C34878D82A}">
                    <a16:rowId xmlns="" xmlns:a16="http://schemas.microsoft.com/office/drawing/2014/main" val="2388264678"/>
                  </a:ext>
                </a:extLst>
              </a:tr>
              <a:tr h="33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3. Содержит указание на конкретные обоснованные результаты освоения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80" marR="62680" marT="87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extLst>
                  <a:ext uri="{0D108BD9-81ED-4DB2-BD59-A6C34878D82A}">
                    <a16:rowId xmlns="" xmlns:a16="http://schemas.microsoft.com/office/drawing/2014/main" val="215669025"/>
                  </a:ext>
                </a:extLst>
              </a:tr>
              <a:tr h="33661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4. Содержит указание на конкретные сферы применения компетенций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80" marR="62680" marT="87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extLst>
                  <a:ext uri="{0D108BD9-81ED-4DB2-BD59-A6C34878D82A}">
                    <a16:rowId xmlns="" xmlns:a16="http://schemas.microsoft.com/office/drawing/2014/main" val="3347102997"/>
                  </a:ext>
                </a:extLst>
              </a:tr>
              <a:tr h="500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5. Соответствие условиям освоения программы (времени, режиму, уровню компетентности слушателей в области проблематики программы)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80" marR="62680" marT="87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/>
                </a:tc>
                <a:extLst>
                  <a:ext uri="{0D108BD9-81ED-4DB2-BD59-A6C34878D82A}">
                    <a16:rowId xmlns="" xmlns:a16="http://schemas.microsoft.com/office/drawing/2014/main" val="745376864"/>
                  </a:ext>
                </a:extLst>
              </a:tr>
              <a:tr h="16685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Общее количество баллов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6" marR="9286" marT="2902" marB="0" anchor="ctr"/>
                </a:tc>
                <a:extLst>
                  <a:ext uri="{0D108BD9-81ED-4DB2-BD59-A6C34878D82A}">
                    <a16:rowId xmlns="" xmlns:a16="http://schemas.microsoft.com/office/drawing/2014/main" val="3620947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7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1"/>
            <a:ext cx="8416722" cy="935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Формализованная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экспертная оценка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программы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В. Оценка содержания 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948632"/>
              </p:ext>
            </p:extLst>
          </p:nvPr>
        </p:nvGraphicFramePr>
        <p:xfrm>
          <a:off x="217366" y="1487275"/>
          <a:ext cx="8675114" cy="27532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162">
                  <a:extLst>
                    <a:ext uri="{9D8B030D-6E8A-4147-A177-3AD203B41FA5}">
                      <a16:colId xmlns="" xmlns:a16="http://schemas.microsoft.com/office/drawing/2014/main" val="596196421"/>
                    </a:ext>
                  </a:extLst>
                </a:gridCol>
                <a:gridCol w="7920880">
                  <a:extLst>
                    <a:ext uri="{9D8B030D-6E8A-4147-A177-3AD203B41FA5}">
                      <a16:colId xmlns="" xmlns:a16="http://schemas.microsoft.com/office/drawing/2014/main" val="365826986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75457398"/>
                    </a:ext>
                  </a:extLst>
                </a:gridCol>
              </a:tblGrid>
              <a:tr h="171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Показатели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Баллы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extLst>
                  <a:ext uri="{0D108BD9-81ED-4DB2-BD59-A6C34878D82A}">
                    <a16:rowId xmlns="" xmlns:a16="http://schemas.microsoft.com/office/drawing/2014/main" val="2396794073"/>
                  </a:ext>
                </a:extLst>
              </a:tr>
              <a:tr h="20667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 Соответствует заявленным целям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8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extLst>
                  <a:ext uri="{0D108BD9-81ED-4DB2-BD59-A6C34878D82A}">
                    <a16:rowId xmlns="" xmlns:a16="http://schemas.microsoft.com/office/drawing/2014/main" val="3067138202"/>
                  </a:ext>
                </a:extLst>
              </a:tr>
              <a:tr h="201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2. Соответствует актуальным и перспективным требованиям к профессиональной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8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extLst>
                  <a:ext uri="{0D108BD9-81ED-4DB2-BD59-A6C34878D82A}">
                    <a16:rowId xmlns="" xmlns:a16="http://schemas.microsoft.com/office/drawing/2014/main" val="1927407894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3. Учет потребностей работодателей, слушателей, других заинтересованных сторон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8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extLst>
                  <a:ext uri="{0D108BD9-81ED-4DB2-BD59-A6C34878D82A}">
                    <a16:rowId xmlns="" xmlns:a16="http://schemas.microsoft.com/office/drawing/2014/main" val="3087988499"/>
                  </a:ext>
                </a:extLst>
              </a:tr>
              <a:tr h="13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4. Ориентирована на создание определенного продукта, который может использоваться в профессиональной деятельности слушателей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8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extLst>
                  <a:ext uri="{0D108BD9-81ED-4DB2-BD59-A6C34878D82A}">
                    <a16:rowId xmlns="" xmlns:a16="http://schemas.microsoft.com/office/drawing/2014/main" val="367467162"/>
                  </a:ext>
                </a:extLst>
              </a:tr>
              <a:tr h="190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5. Отражает современные научные, научно-практические и научно-методические достижения в данной области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8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extLst>
                  <a:ext uri="{0D108BD9-81ED-4DB2-BD59-A6C34878D82A}">
                    <a16:rowId xmlns="" xmlns:a16="http://schemas.microsoft.com/office/drawing/2014/main" val="1193507979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6. Характеризуется внутренней логикой построения, основные разделы, темы и модули программы имеют содержательную взаимосвязь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8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extLst>
                  <a:ext uri="{0D108BD9-81ED-4DB2-BD59-A6C34878D82A}">
                    <a16:rowId xmlns="" xmlns:a16="http://schemas.microsoft.com/office/drawing/2014/main" val="4061094161"/>
                  </a:ext>
                </a:extLst>
              </a:tr>
              <a:tr h="112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7. Степень соответствия наименований разделов и тем их содержанию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81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/>
                </a:tc>
                <a:extLst>
                  <a:ext uri="{0D108BD9-81ED-4DB2-BD59-A6C34878D82A}">
                    <a16:rowId xmlns="" xmlns:a16="http://schemas.microsoft.com/office/drawing/2014/main" val="971063848"/>
                  </a:ext>
                </a:extLst>
              </a:tr>
              <a:tr h="347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Общее количество баллов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" marR="1934" marT="604" marB="0" anchor="ctr"/>
                </a:tc>
                <a:extLst>
                  <a:ext uri="{0D108BD9-81ED-4DB2-BD59-A6C34878D82A}">
                    <a16:rowId xmlns="" xmlns:a16="http://schemas.microsoft.com/office/drawing/2014/main" val="233361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3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1"/>
            <a:ext cx="8416722" cy="935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Формализованная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экспертная оценка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программы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Г. Оценка технологий реализации 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29673"/>
              </p:ext>
            </p:extLst>
          </p:nvPr>
        </p:nvGraphicFramePr>
        <p:xfrm>
          <a:off x="217366" y="1075061"/>
          <a:ext cx="8747122" cy="37387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162">
                  <a:extLst>
                    <a:ext uri="{9D8B030D-6E8A-4147-A177-3AD203B41FA5}">
                      <a16:colId xmlns="" xmlns:a16="http://schemas.microsoft.com/office/drawing/2014/main" val="2764785417"/>
                    </a:ext>
                  </a:extLst>
                </a:gridCol>
                <a:gridCol w="8136904">
                  <a:extLst>
                    <a:ext uri="{9D8B030D-6E8A-4147-A177-3AD203B41FA5}">
                      <a16:colId xmlns="" xmlns:a16="http://schemas.microsoft.com/office/drawing/2014/main" val="1663073069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980371244"/>
                    </a:ext>
                  </a:extLst>
                </a:gridCol>
              </a:tblGrid>
              <a:tr h="126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Показатели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Баллы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1108327588"/>
                  </a:ext>
                </a:extLst>
              </a:tr>
              <a:tr h="1527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 Соответствуют заявленным целям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6" marR="9646" marT="1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3168085108"/>
                  </a:ext>
                </a:extLst>
              </a:tr>
              <a:tr h="127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2. Квалификация преподавателей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6" marR="9646" marT="1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1049250868"/>
                  </a:ext>
                </a:extLst>
              </a:tr>
              <a:tr h="177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3. Разнообразие используемых технологий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6" marR="9646" marT="1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1094932955"/>
                  </a:ext>
                </a:extLst>
              </a:tr>
              <a:tr h="203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4. Целесообразность использования технологий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6" marR="9646" marT="1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3553762959"/>
                  </a:ext>
                </a:extLst>
              </a:tr>
              <a:tr h="31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5. Соответствуют специфике обучающихся (в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 профессионалов, обладающих определенным опытом)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6" marR="9646" marT="1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187808996"/>
                  </a:ext>
                </a:extLst>
              </a:tr>
              <a:tr h="17796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6. Соответствуют содержанию программы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6" marR="9646" marT="1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2463841802"/>
                  </a:ext>
                </a:extLst>
              </a:tr>
              <a:tr h="144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7. Оптимальность соотношения форм проведения занятий (лекционных, практических, деловых игр, тренингов, стажировок, обучение на рабочем месте, технологий активного и интерактивного обучения и пр.)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6" marR="9646" marT="1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18664973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8. Методические рекомендации по реализации программы соответствуют ее целям, содержанию и ожидаемым результатам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6" marR="9646" marT="1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944307856"/>
                  </a:ext>
                </a:extLst>
              </a:tr>
              <a:tr h="76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9. Обеспечивают достижение результатов, определенных целью программы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6" marR="9646" marT="1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/>
                </a:tc>
                <a:extLst>
                  <a:ext uri="{0D108BD9-81ED-4DB2-BD59-A6C34878D82A}">
                    <a16:rowId xmlns="" xmlns:a16="http://schemas.microsoft.com/office/drawing/2014/main" val="525475877"/>
                  </a:ext>
                </a:extLst>
              </a:tr>
              <a:tr h="5303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Общее количество баллов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9" marR="1429" marT="447" marB="0" anchor="ctr"/>
                </a:tc>
                <a:extLst>
                  <a:ext uri="{0D108BD9-81ED-4DB2-BD59-A6C34878D82A}">
                    <a16:rowId xmlns="" xmlns:a16="http://schemas.microsoft.com/office/drawing/2014/main" val="225314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9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1"/>
            <a:ext cx="8416722" cy="935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Формализованная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экспертная оценка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программы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Д. Оценка форм и видов аттестации и контроля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59809"/>
              </p:ext>
            </p:extLst>
          </p:nvPr>
        </p:nvGraphicFramePr>
        <p:xfrm>
          <a:off x="544855" y="1707654"/>
          <a:ext cx="7992913" cy="15211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7660">
                  <a:extLst>
                    <a:ext uri="{9D8B030D-6E8A-4147-A177-3AD203B41FA5}">
                      <a16:colId xmlns="" xmlns:a16="http://schemas.microsoft.com/office/drawing/2014/main" val="1327466490"/>
                    </a:ext>
                  </a:extLst>
                </a:gridCol>
                <a:gridCol w="7030406">
                  <a:extLst>
                    <a:ext uri="{9D8B030D-6E8A-4147-A177-3AD203B41FA5}">
                      <a16:colId xmlns="" xmlns:a16="http://schemas.microsoft.com/office/drawing/2014/main" val="2836519212"/>
                    </a:ext>
                  </a:extLst>
                </a:gridCol>
                <a:gridCol w="584847">
                  <a:extLst>
                    <a:ext uri="{9D8B030D-6E8A-4147-A177-3AD203B41FA5}">
                      <a16:colId xmlns="" xmlns:a16="http://schemas.microsoft.com/office/drawing/2014/main" val="1793717109"/>
                    </a:ext>
                  </a:extLst>
                </a:gridCol>
              </a:tblGrid>
              <a:tr h="173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" marR="6074" marT="189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Показатели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" marR="6074" marT="189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Баллы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" marR="6074" marT="1898" marB="0"/>
                </a:tc>
                <a:extLst>
                  <a:ext uri="{0D108BD9-81ED-4DB2-BD59-A6C34878D82A}">
                    <a16:rowId xmlns="" xmlns:a16="http://schemas.microsoft.com/office/drawing/2014/main" val="233943198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" marR="6074" marT="189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Соответствуют целям и содержанию программы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0" marR="41000" marT="56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" marR="6074" marT="1898" marB="0"/>
                </a:tc>
                <a:extLst>
                  <a:ext uri="{0D108BD9-81ED-4DB2-BD59-A6C34878D82A}">
                    <a16:rowId xmlns="" xmlns:a16="http://schemas.microsoft.com/office/drawing/2014/main" val="2384080547"/>
                  </a:ext>
                </a:extLst>
              </a:tr>
              <a:tr h="156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Соответствуют режиму освоения программы (срокам обучения, объему часов)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0" marR="41000" marT="56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" marR="6074" marT="1898" marB="0"/>
                </a:tc>
                <a:extLst>
                  <a:ext uri="{0D108BD9-81ED-4DB2-BD59-A6C34878D82A}">
                    <a16:rowId xmlns="" xmlns:a16="http://schemas.microsoft.com/office/drawing/2014/main" val="898709067"/>
                  </a:ext>
                </a:extLst>
              </a:tr>
              <a:tr h="225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Вариативность форм и заданий текущей и/или итоговой аттестации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0" marR="41000" marT="56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" marR="6074" marT="1898" marB="0"/>
                </a:tc>
                <a:extLst>
                  <a:ext uri="{0D108BD9-81ED-4DB2-BD59-A6C34878D82A}">
                    <a16:rowId xmlns="" xmlns:a16="http://schemas.microsoft.com/office/drawing/2014/main" val="1627008161"/>
                  </a:ext>
                </a:extLst>
              </a:tr>
              <a:tr h="10914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Общее количество баллов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" marR="6074" marT="18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4" marR="6074" marT="1898" marB="0" anchor="ctr"/>
                </a:tc>
                <a:extLst>
                  <a:ext uri="{0D108BD9-81ED-4DB2-BD59-A6C34878D82A}">
                    <a16:rowId xmlns="" xmlns:a16="http://schemas.microsoft.com/office/drawing/2014/main" val="151166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1"/>
            <a:ext cx="8416722" cy="935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Формализованная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экспертная оценка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программы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Е. Оценка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информационного обеспечения, учебно-методических материалов, пособий, необходимых для освоения 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53009"/>
              </p:ext>
            </p:extLst>
          </p:nvPr>
        </p:nvGraphicFramePr>
        <p:xfrm>
          <a:off x="204811" y="1563661"/>
          <a:ext cx="8675112" cy="27559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161">
                  <a:extLst>
                    <a:ext uri="{9D8B030D-6E8A-4147-A177-3AD203B41FA5}">
                      <a16:colId xmlns="" xmlns:a16="http://schemas.microsoft.com/office/drawing/2014/main" val="2020905851"/>
                    </a:ext>
                  </a:extLst>
                </a:gridCol>
                <a:gridCol w="8064896">
                  <a:extLst>
                    <a:ext uri="{9D8B030D-6E8A-4147-A177-3AD203B41FA5}">
                      <a16:colId xmlns="" xmlns:a16="http://schemas.microsoft.com/office/drawing/2014/main" val="685690027"/>
                    </a:ext>
                  </a:extLst>
                </a:gridCol>
                <a:gridCol w="504055">
                  <a:extLst>
                    <a:ext uri="{9D8B030D-6E8A-4147-A177-3AD203B41FA5}">
                      <a16:colId xmlns="" xmlns:a16="http://schemas.microsoft.com/office/drawing/2014/main" val="651579036"/>
                    </a:ext>
                  </a:extLst>
                </a:gridCol>
              </a:tblGrid>
              <a:tr h="203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Показатели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Баллы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extLst>
                  <a:ext uri="{0D108BD9-81ED-4DB2-BD59-A6C34878D82A}">
                    <a16:rowId xmlns="" xmlns:a16="http://schemas.microsoft.com/office/drawing/2014/main" val="3089808298"/>
                  </a:ext>
                </a:extLst>
              </a:tr>
              <a:tr h="15995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Соответствуют целям и содержанию программы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07" marR="15507" marT="21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extLst>
                  <a:ext uri="{0D108BD9-81ED-4DB2-BD59-A6C34878D82A}">
                    <a16:rowId xmlns="" xmlns:a16="http://schemas.microsoft.com/office/drawing/2014/main" val="3348342162"/>
                  </a:ext>
                </a:extLst>
              </a:tr>
              <a:tr h="67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Соответствуют режиму освоения программы (срокам обучения, объему часов)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07" marR="15507" marT="21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extLst>
                  <a:ext uri="{0D108BD9-81ED-4DB2-BD59-A6C34878D82A}">
                    <a16:rowId xmlns="" xmlns:a16="http://schemas.microsoft.com/office/drawing/2014/main" val="2803954930"/>
                  </a:ext>
                </a:extLst>
              </a:tr>
              <a:tr h="642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Оценка необходимости и достаточности предлагаемых источников (в том числе наличие ссылок на публикации общепризнанных научных / практических разработчиков проблематики программы)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07" marR="15507" marT="21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extLst>
                  <a:ext uri="{0D108BD9-81ED-4DB2-BD59-A6C34878D82A}">
                    <a16:rowId xmlns="" xmlns:a16="http://schemas.microsoft.com/office/drawing/2014/main" val="4069979399"/>
                  </a:ext>
                </a:extLst>
              </a:tr>
              <a:tr h="142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Оценка современности информационных материалов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07" marR="15507" marT="21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extLst>
                  <a:ext uri="{0D108BD9-81ED-4DB2-BD59-A6C34878D82A}">
                    <a16:rowId xmlns="" xmlns:a16="http://schemas.microsoft.com/office/drawing/2014/main" val="1976255466"/>
                  </a:ext>
                </a:extLst>
              </a:tr>
              <a:tr h="50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Качество нормативного обеспечения программы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07" marR="15507" marT="21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extLst>
                  <a:ext uri="{0D108BD9-81ED-4DB2-BD59-A6C34878D82A}">
                    <a16:rowId xmlns="" xmlns:a16="http://schemas.microsoft.com/office/drawing/2014/main" val="3902949845"/>
                  </a:ext>
                </a:extLst>
              </a:tr>
              <a:tr h="17361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 Доступность информации о программе (доступ к учебным планам, программам дисциплин, расписанию и пр.)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07" marR="15507" marT="21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extLst>
                  <a:ext uri="{0D108BD9-81ED-4DB2-BD59-A6C34878D82A}">
                    <a16:rowId xmlns="" xmlns:a16="http://schemas.microsoft.com/office/drawing/2014/main" val="4084181050"/>
                  </a:ext>
                </a:extLst>
              </a:tr>
              <a:tr h="72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 Наличие системы мониторинга хода реализации программы и результатов ее освоения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07" marR="15507" marT="21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/>
                </a:tc>
                <a:extLst>
                  <a:ext uri="{0D108BD9-81ED-4DB2-BD59-A6C34878D82A}">
                    <a16:rowId xmlns="" xmlns:a16="http://schemas.microsoft.com/office/drawing/2014/main" val="37769866"/>
                  </a:ext>
                </a:extLst>
              </a:tr>
              <a:tr h="4128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Общее количество баллов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7" marR="2297" marT="718" marB="0" anchor="ctr"/>
                </a:tc>
                <a:extLst>
                  <a:ext uri="{0D108BD9-81ED-4DB2-BD59-A6C34878D82A}">
                    <a16:rowId xmlns="" xmlns:a16="http://schemas.microsoft.com/office/drawing/2014/main" val="406337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6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1"/>
            <a:ext cx="8747122" cy="935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Сводная таблица формализованной оценки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программы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89621"/>
              </p:ext>
            </p:extLst>
          </p:nvPr>
        </p:nvGraphicFramePr>
        <p:xfrm>
          <a:off x="179512" y="1645937"/>
          <a:ext cx="8784975" cy="2614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008">
                  <a:extLst>
                    <a:ext uri="{9D8B030D-6E8A-4147-A177-3AD203B41FA5}">
                      <a16:colId xmlns="" xmlns:a16="http://schemas.microsoft.com/office/drawing/2014/main" val="989309854"/>
                    </a:ext>
                  </a:extLst>
                </a:gridCol>
                <a:gridCol w="7920880">
                  <a:extLst>
                    <a:ext uri="{9D8B030D-6E8A-4147-A177-3AD203B41FA5}">
                      <a16:colId xmlns="" xmlns:a16="http://schemas.microsoft.com/office/drawing/2014/main" val="502564190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73189781"/>
                    </a:ext>
                  </a:extLst>
                </a:gridCol>
              </a:tblGrid>
              <a:tr h="119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 оценки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extLst>
                  <a:ext uri="{0D108BD9-81ED-4DB2-BD59-A6C34878D82A}">
                    <a16:rowId xmlns="" xmlns:a16="http://schemas.microsoft.com/office/drawing/2014/main" val="1874540829"/>
                  </a:ext>
                </a:extLst>
              </a:tr>
              <a:tr h="28523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А. Общая оценка программы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8" marR="29558" marT="410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extLst>
                  <a:ext uri="{0D108BD9-81ED-4DB2-BD59-A6C34878D82A}">
                    <a16:rowId xmlns="" xmlns:a16="http://schemas.microsoft.com/office/drawing/2014/main" val="123647136"/>
                  </a:ext>
                </a:extLst>
              </a:tr>
              <a:tr h="121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Б. Оценка целевой направленности программы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8" marR="29558" marT="410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extLst>
                  <a:ext uri="{0D108BD9-81ED-4DB2-BD59-A6C34878D82A}">
                    <a16:rowId xmlns="" xmlns:a16="http://schemas.microsoft.com/office/drawing/2014/main" val="8719929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В. Оценка содержания программы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8" marR="29558" marT="410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extLst>
                  <a:ext uri="{0D108BD9-81ED-4DB2-BD59-A6C34878D82A}">
                    <a16:rowId xmlns="" xmlns:a16="http://schemas.microsoft.com/office/drawing/2014/main" val="785768602"/>
                  </a:ext>
                </a:extLst>
              </a:tr>
              <a:tr h="199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 Оценка технологий реализации программы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8" marR="29558" marT="410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extLst>
                  <a:ext uri="{0D108BD9-81ED-4DB2-BD59-A6C34878D82A}">
                    <a16:rowId xmlns="" xmlns:a16="http://schemas.microsoft.com/office/drawing/2014/main" val="2651589828"/>
                  </a:ext>
                </a:extLst>
              </a:tr>
              <a:tr h="94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Д. Оценка форм и видов аттестации и контроля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8" marR="29558" marT="410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extLst>
                  <a:ext uri="{0D108BD9-81ED-4DB2-BD59-A6C34878D82A}">
                    <a16:rowId xmlns="" xmlns:a16="http://schemas.microsoft.com/office/drawing/2014/main" val="1047646915"/>
                  </a:ext>
                </a:extLst>
              </a:tr>
              <a:tr h="6119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Е. Оценка информационного обеспечения, учебно-методических материалов, пособий, необходимых для освоения программы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8" marR="29558" marT="410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extLst>
                  <a:ext uri="{0D108BD9-81ED-4DB2-BD59-A6C34878D82A}">
                    <a16:rowId xmlns="" xmlns:a16="http://schemas.microsoft.com/office/drawing/2014/main" val="2445687379"/>
                  </a:ext>
                </a:extLst>
              </a:tr>
              <a:tr h="11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8" marR="29558" marT="41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/>
                </a:tc>
                <a:extLst>
                  <a:ext uri="{0D108BD9-81ED-4DB2-BD59-A6C34878D82A}">
                    <a16:rowId xmlns="" xmlns:a16="http://schemas.microsoft.com/office/drawing/2014/main" val="3941050556"/>
                  </a:ext>
                </a:extLst>
              </a:tr>
              <a:tr h="78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9" marR="4379" marT="1368" marB="0" anchor="ctr"/>
                </a:tc>
                <a:extLst>
                  <a:ext uri="{0D108BD9-81ED-4DB2-BD59-A6C34878D82A}">
                    <a16:rowId xmlns="" xmlns:a16="http://schemas.microsoft.com/office/drawing/2014/main" val="6753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0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96878" y="411510"/>
            <a:ext cx="8747122" cy="503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Анкета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формализованной экспертной оценки</a:t>
            </a:r>
            <a:endParaRPr lang="ru-RU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44385"/>
              </p:ext>
            </p:extLst>
          </p:nvPr>
        </p:nvGraphicFramePr>
        <p:xfrm>
          <a:off x="323528" y="1779662"/>
          <a:ext cx="8386338" cy="1419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740">
                  <a:extLst>
                    <a:ext uri="{9D8B030D-6E8A-4147-A177-3AD203B41FA5}">
                      <a16:colId xmlns="" xmlns:a16="http://schemas.microsoft.com/office/drawing/2014/main" val="200273570"/>
                    </a:ext>
                  </a:extLst>
                </a:gridCol>
                <a:gridCol w="8138598">
                  <a:extLst>
                    <a:ext uri="{9D8B030D-6E8A-4147-A177-3AD203B41FA5}">
                      <a16:colId xmlns="" xmlns:a16="http://schemas.microsoft.com/office/drawing/2014/main" val="3985267336"/>
                    </a:ext>
                  </a:extLst>
                </a:gridCol>
              </a:tblGrid>
              <a:tr h="135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="" xmlns:a16="http://schemas.microsoft.com/office/drawing/2014/main" val="1871103607"/>
                  </a:ext>
                </a:extLst>
              </a:tr>
              <a:tr h="42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Квалификация организации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Оценивается наличие опыта успешной реализации программ, относящихся к данному профилю, положительных оценок программ со стороны профессионально-общественных организаций и ведущих экспертов в области образования, наличие специалистов, имеющих опыт реализации программ данного профиля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="" xmlns:a16="http://schemas.microsoft.com/office/drawing/2014/main" val="2225444047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Успешный опыт реализации программ данного профиля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="" xmlns:a16="http://schemas.microsoft.com/office/drawing/2014/main" val="2794326392"/>
                  </a:ext>
                </a:extLst>
              </a:tr>
              <a:tr h="249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Наличие профессионально-общественной аккредитации программ с участием объединений работодателей, ведущих экспертов сферы экономики, положительных отзывов от исполнительных органов государственной власти, </a:t>
                      </a:r>
                      <a:r>
                        <a:rPr lang="ru-RU" sz="900" dirty="0" smtClean="0">
                          <a:effectLst/>
                        </a:rPr>
                        <a:t>крупных </a:t>
                      </a:r>
                      <a:r>
                        <a:rPr lang="ru-RU" sz="900" dirty="0">
                          <a:effectLst/>
                        </a:rPr>
                        <a:t>работодателей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ru-RU" sz="900" dirty="0">
                          <a:effectLst/>
                        </a:rPr>
                        <a:t>центров занятости и пр.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="" xmlns:a16="http://schemas.microsoft.com/office/drawing/2014/main" val="1217733206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Уровень кадрового обеспечения реализации программы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extLst>
                  <a:ext uri="{0D108BD9-81ED-4DB2-BD59-A6C34878D82A}">
                    <a16:rowId xmlns="" xmlns:a16="http://schemas.microsoft.com/office/drawing/2014/main" val="1722656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61060" y="123478"/>
            <a:ext cx="8747122" cy="503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Анкета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формализованной экспертной оценки</a:t>
            </a:r>
            <a:endParaRPr lang="ru-RU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7333"/>
              </p:ext>
            </p:extLst>
          </p:nvPr>
        </p:nvGraphicFramePr>
        <p:xfrm>
          <a:off x="251520" y="950623"/>
          <a:ext cx="8618958" cy="3595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611"/>
                <a:gridCol w="8364347"/>
              </a:tblGrid>
              <a:tr h="72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r>
                        <a:rPr lang="ru-RU" sz="1050" b="0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менеджмента образовательных программ в организации</a:t>
                      </a:r>
                      <a:endParaRPr lang="ru-RU" sz="105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Оценивается приверженность руководства идее непрерывного совершенствования качества реализуемых программ, информационное, финансовое, материально-техническое, инфраструктурное обеспечение реализуемых программ и рациональность использования имеющихся ресурсов, наличие инструментов мониторинга процесса и результатов реализации программ</a:t>
                      </a:r>
                      <a:endParaRPr lang="ru-RU" sz="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181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Соответствие программы целям и основным направлениям национальной программы «Цифровая экономика Российской Федерации»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965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Соответствие программы: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 требованиям нормативных документов по организации и осуществлению образовательной деятельности;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 потребностям реального сектора экономики;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 глобальной технологической повестке (прогнозу научно-технологического развития РФ до 2030 года);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 требованиям соответствующих профессиональных стандартов;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 интересам различных целевых аудиторий</a:t>
                      </a:r>
                      <a:endParaRPr lang="ru-RU" sz="900" dirty="0">
                        <a:effectLst/>
                      </a:endParaRPr>
                    </a:p>
                  </a:txBody>
                  <a:tcPr marL="31622" marR="31622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Реализация системы обучения и повышения квалификации персонала, задействованного в разработке и реализации программ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213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Обеспечение регламентации требований к процессам разработки, реализации программ и оценке их результатов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72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Обеспечение при реализации программы: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 интеграции оценки результатов обучения с независимой оценкой профессиональных квалификаций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 привлечения ресурсов организаций-партнеров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 возможности прохождения стажировок на высокотехнологичных производствах, в ведущих компаниях отрасли, в </a:t>
                      </a:r>
                      <a:r>
                        <a:rPr lang="ru-RU" sz="900" dirty="0" err="1" smtClean="0">
                          <a:effectLst/>
                        </a:rPr>
                        <a:t>т.ч</a:t>
                      </a:r>
                      <a:r>
                        <a:rPr lang="ru-RU" sz="900" dirty="0" smtClean="0">
                          <a:effectLst/>
                        </a:rPr>
                        <a:t>. зарубежных</a:t>
                      </a:r>
                      <a:endParaRPr lang="ru-RU" sz="900" dirty="0">
                        <a:effectLst/>
                      </a:endParaRPr>
                    </a:p>
                  </a:txBody>
                  <a:tcPr marL="31622" marR="31622" marT="0" marB="0"/>
                </a:tc>
              </a:tr>
              <a:tr h="205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2.6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Оценка и учет удовлетворенности потребителей и персонала организации при разработке, реализации и совершенствовании программ</a:t>
                      </a:r>
                    </a:p>
                  </a:txBody>
                  <a:tcPr marL="31622" marR="31622" marT="0" marB="0"/>
                </a:tc>
              </a:tr>
              <a:tr h="36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потенциала систематизации и распространения передового опыта и эффективных практик реализации программ, в том числе за счет создания типовых моделей, ресурсных центров, разработки методических рекомендаций </a:t>
                      </a:r>
                      <a:endParaRPr lang="ru-RU" sz="300" dirty="0" smtClean="0">
                        <a:effectLst/>
                      </a:endParaRPr>
                    </a:p>
                  </a:txBody>
                  <a:tcPr marL="31622" marR="31622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300192" y="4721600"/>
            <a:ext cx="2915816" cy="4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0"/>
            <a:ext cx="8416722" cy="1079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Модель типовой процедуры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сертификации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квалификаций 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470" t="22701" r="15743" b="11500"/>
          <a:stretch/>
        </p:blipFill>
        <p:spPr>
          <a:xfrm>
            <a:off x="1763688" y="1131590"/>
            <a:ext cx="583264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04727" y="1491630"/>
            <a:ext cx="77724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мнение эксперта о необходимости реализации данной программы в системе дополнительного профессионального образования, степени разработанности программы, возможности ее реализации и 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прочее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обоснование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рекомендации и 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Оценку.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351897"/>
            <a:ext cx="8747122" cy="503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Анкета неформализованной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экспертной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оценки</a:t>
            </a:r>
            <a:endParaRPr lang="ru-RU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23528" y="19695"/>
            <a:ext cx="8416722" cy="1079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Анализ программ авторизированного обучения для получения индустриальных сертификаций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27319"/>
              </p:ext>
            </p:extLst>
          </p:nvPr>
        </p:nvGraphicFramePr>
        <p:xfrm>
          <a:off x="531337" y="987573"/>
          <a:ext cx="8208913" cy="4156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207">
                  <a:extLst>
                    <a:ext uri="{9D8B030D-6E8A-4147-A177-3AD203B41FA5}">
                      <a16:colId xmlns="" xmlns:a16="http://schemas.microsoft.com/office/drawing/2014/main" val="27659769"/>
                    </a:ext>
                  </a:extLst>
                </a:gridCol>
                <a:gridCol w="3825353">
                  <a:extLst>
                    <a:ext uri="{9D8B030D-6E8A-4147-A177-3AD203B41FA5}">
                      <a16:colId xmlns="" xmlns:a16="http://schemas.microsoft.com/office/drawing/2014/main" val="207353635"/>
                    </a:ext>
                  </a:extLst>
                </a:gridCol>
                <a:gridCol w="3825353">
                  <a:extLst>
                    <a:ext uri="{9D8B030D-6E8A-4147-A177-3AD203B41FA5}">
                      <a16:colId xmlns="" xmlns:a16="http://schemas.microsoft.com/office/drawing/2014/main" val="1673750967"/>
                    </a:ext>
                  </a:extLst>
                </a:gridCol>
              </a:tblGrid>
              <a:tr h="596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 ISA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for ISMS auditor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(программа подготовки аудиторов информационной безопасности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 ISA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9979" marR="599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 (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Вена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Австрия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Квалификация </a:t>
                      </a:r>
                      <a:r>
                        <a:rPr lang="en-US" sz="1100" b="1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EOQ</a:t>
                      </a:r>
                      <a:r>
                        <a:rPr lang="ru-RU" sz="1100" b="1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-менеджер и </a:t>
                      </a:r>
                      <a:r>
                        <a:rPr kumimoji="0" lang="en-US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EOQ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-аудитор по системам информационной безопасности</a:t>
                      </a:r>
                      <a:endParaRPr lang="ru-RU" sz="1100" b="1" i="1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979" marR="5997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90130"/>
                  </a:ext>
                </a:extLst>
              </a:tr>
              <a:tr h="590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CCNA Безопасность в сетях </a:t>
                      </a:r>
                      <a:r>
                        <a:rPr lang="ru-RU" sz="1200" dirty="0" err="1">
                          <a:effectLst/>
                        </a:rPr>
                        <a:t>Cisco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Учебный центр «Специалист» МГТУ им. Н. Э. </a:t>
                      </a:r>
                      <a:r>
                        <a:rPr lang="ru-RU" sz="1200" dirty="0" smtClean="0">
                          <a:effectLst/>
                        </a:rPr>
                        <a:t>Баумана - </a:t>
                      </a:r>
                      <a:r>
                        <a:rPr kumimoji="0" lang="ru-RU" sz="11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сертификация </a:t>
                      </a:r>
                      <a:r>
                        <a:rPr kumimoji="0" lang="en-US" sz="11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CCNA Security</a:t>
                      </a:r>
                      <a:r>
                        <a:rPr kumimoji="0" lang="ru-RU" sz="11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80975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kumimoji="0" lang="en-US" sz="11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IINS Implementing Cisco IOS Network Security</a:t>
                      </a:r>
                      <a:endParaRPr kumimoji="0" lang="ru-RU" sz="1100" b="1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979" marR="59979" marT="0" marB="0"/>
                </a:tc>
                <a:extLst>
                  <a:ext uri="{0D108BD9-81ED-4DB2-BD59-A6C34878D82A}">
                    <a16:rowId xmlns="" xmlns:a16="http://schemas.microsoft.com/office/drawing/2014/main" val="175343995"/>
                  </a:ext>
                </a:extLst>
              </a:tr>
              <a:tr h="616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Программа МВА «Инжиниринг цифрового предприятия»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Российский университет транспорта, Институт пути, строительства и </a:t>
                      </a:r>
                      <a:r>
                        <a:rPr lang="ru-RU" sz="1200" dirty="0" smtClean="0">
                          <a:effectLst/>
                        </a:rPr>
                        <a:t>сооружений,</a:t>
                      </a:r>
                    </a:p>
                    <a:p>
                      <a:pPr marL="180975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Квалификация </a:t>
                      </a:r>
                      <a:r>
                        <a:rPr kumimoji="0" lang="en-US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EOQ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-менеджер и </a:t>
                      </a:r>
                      <a:r>
                        <a:rPr kumimoji="0" lang="en-US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EOQ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-аудитор </a:t>
                      </a:r>
                      <a:endParaRPr lang="ru-RU" sz="900" b="1" i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/>
                </a:tc>
                <a:extLst>
                  <a:ext uri="{0D108BD9-81ED-4DB2-BD59-A6C34878D82A}">
                    <a16:rowId xmlns="" xmlns:a16="http://schemas.microsoft.com/office/drawing/2014/main" val="906599286"/>
                  </a:ext>
                </a:extLst>
              </a:tr>
              <a:tr h="94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Дополнительная профессиональная программа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профессиональной переподготовки «Интегрированные системы менеджмента»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ГАПМ им. Н.П. </a:t>
                      </a:r>
                      <a:r>
                        <a:rPr lang="ru-RU" sz="1200" dirty="0" smtClean="0">
                          <a:effectLst/>
                        </a:rPr>
                        <a:t>Пастухова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Квалификация </a:t>
                      </a:r>
                      <a:r>
                        <a:rPr kumimoji="0" lang="en-US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EOQ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-менеджер и </a:t>
                      </a:r>
                      <a:r>
                        <a:rPr kumimoji="0" lang="en-US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EOQ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-аудитор по системам менеджмента качества, охраны окружающей среды, охраны здоровья и обеспечения безопасности труда</a:t>
                      </a:r>
                    </a:p>
                  </a:txBody>
                  <a:tcPr marL="59979" marR="59979" marT="0" marB="0"/>
                </a:tc>
                <a:extLst>
                  <a:ext uri="{0D108BD9-81ED-4DB2-BD59-A6C34878D82A}">
                    <a16:rowId xmlns="" xmlns:a16="http://schemas.microsoft.com/office/drawing/2014/main" val="1770205498"/>
                  </a:ext>
                </a:extLst>
              </a:tr>
              <a:tr h="1246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Дополнительная профессиональная программа «Подготовка и аттестация главных бухгалтеров коммерческих организаций на соответствие квалификации по обобщенной трудовой функции «составление и представление финансовой отчетности экономического субъекта»»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НОЧУ ОДПО «</a:t>
                      </a:r>
                      <a:r>
                        <a:rPr lang="ru-RU" sz="1200" dirty="0" err="1">
                          <a:effectLst/>
                        </a:rPr>
                        <a:t>Актион</a:t>
                      </a:r>
                      <a:r>
                        <a:rPr lang="ru-RU" sz="1200" dirty="0">
                          <a:effectLst/>
                        </a:rPr>
                        <a:t>-МЦФЭР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Квалификация профессиональный бухгалтер</a:t>
                      </a:r>
                      <a:endParaRPr kumimoji="0" lang="ru-RU" sz="9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9" marR="59979" marT="0" marB="0"/>
                </a:tc>
                <a:extLst>
                  <a:ext uri="{0D108BD9-81ED-4DB2-BD59-A6C34878D82A}">
                    <a16:rowId xmlns="" xmlns:a16="http://schemas.microsoft.com/office/drawing/2014/main" val="161507564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0"/>
            <a:ext cx="8416722" cy="1295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Анализ российского и международного опыта реализации программ длительных стажировок студентов в компаниях</a:t>
            </a:r>
            <a:endParaRPr lang="ru-RU" sz="28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80479"/>
              </p:ext>
            </p:extLst>
          </p:nvPr>
        </p:nvGraphicFramePr>
        <p:xfrm>
          <a:off x="107504" y="1538832"/>
          <a:ext cx="8880236" cy="3441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564">
                  <a:extLst>
                    <a:ext uri="{9D8B030D-6E8A-4147-A177-3AD203B41FA5}">
                      <a16:colId xmlns="" xmlns:a16="http://schemas.microsoft.com/office/drawing/2014/main" val="907476388"/>
                    </a:ext>
                  </a:extLst>
                </a:gridCol>
                <a:gridCol w="3398884">
                  <a:extLst>
                    <a:ext uri="{9D8B030D-6E8A-4147-A177-3AD203B41FA5}">
                      <a16:colId xmlns="" xmlns:a16="http://schemas.microsoft.com/office/drawing/2014/main" val="1256236471"/>
                    </a:ext>
                  </a:extLst>
                </a:gridCol>
                <a:gridCol w="4847788">
                  <a:extLst>
                    <a:ext uri="{9D8B030D-6E8A-4147-A177-3AD203B41FA5}">
                      <a16:colId xmlns="" xmlns:a16="http://schemas.microsoft.com/office/drawing/2014/main" val="2535935415"/>
                    </a:ext>
                  </a:extLst>
                </a:gridCol>
              </a:tblGrid>
              <a:tr h="8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extLst>
                  <a:ext uri="{0D108BD9-81ED-4DB2-BD59-A6C34878D82A}">
                    <a16:rowId xmlns="" xmlns:a16="http://schemas.microsoft.com/office/drawing/2014/main" val="4177213935"/>
                  </a:ext>
                </a:extLst>
              </a:tr>
              <a:tr h="1087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Национальный исследовательский университет «Высшая школа экономики» (НИУ ВШЭ)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Индивидуальные стажировки в целях трудоустройства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стажировки студентов НИУ ВШЭ (прохождение научной/производственной или учебной практики) в зарубежном вузе или организации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Организация стажировок на базе кампусов НИУ ВШЭ для работников и аспирантов российских вузов и научных организаций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/>
                </a:tc>
                <a:extLst>
                  <a:ext uri="{0D108BD9-81ED-4DB2-BD59-A6C34878D82A}">
                    <a16:rowId xmlns="" xmlns:a16="http://schemas.microsoft.com/office/drawing/2014/main" val="1068278331"/>
                  </a:ext>
                </a:extLst>
              </a:tr>
              <a:tr h="48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ФГБОУ ВО «Государственный университет морского и речного флота имени адмирала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С.О. Макарова»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Длительная практика курсантов на судах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Стажировка преподавателей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extLst>
                  <a:ext uri="{0D108BD9-81ED-4DB2-BD59-A6C34878D82A}">
                    <a16:rowId xmlns="" xmlns:a16="http://schemas.microsoft.com/office/drawing/2014/main" val="3861197151"/>
                  </a:ext>
                </a:extLst>
              </a:tr>
              <a:tr h="365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Образовательная организация Академия туризма DIMITRA, Греция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Длительная стажировка студентов и слушателей в отелях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Стажировка преподавателей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extLst>
                  <a:ext uri="{0D108BD9-81ED-4DB2-BD59-A6C34878D82A}">
                    <a16:rowId xmlns="" xmlns:a16="http://schemas.microsoft.com/office/drawing/2014/main" val="2898800272"/>
                  </a:ext>
                </a:extLst>
              </a:tr>
              <a:tr h="365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Universal University - Школа компьютерных технологий SCREAM SCHOOL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Индивидуальные стажировки в целях трудоустройства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/>
                </a:tc>
                <a:extLst>
                  <a:ext uri="{0D108BD9-81ED-4DB2-BD59-A6C34878D82A}">
                    <a16:rowId xmlns="" xmlns:a16="http://schemas.microsoft.com/office/drawing/2014/main" val="1427206880"/>
                  </a:ext>
                </a:extLst>
              </a:tr>
              <a:tr h="48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ФГБОУ ДПО «Государственная Академия промышленного менеджмента имени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Н.П. Пастухова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Стажировка слушателей, встроенная в дополнительные профессиональные </a:t>
                      </a:r>
                      <a:r>
                        <a:rPr lang="ru-RU" sz="1200" dirty="0" smtClean="0">
                          <a:effectLst/>
                        </a:rPr>
                        <a:t>программы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58" marR="58258" marT="0" marB="0"/>
                </a:tc>
                <a:extLst>
                  <a:ext uri="{0D108BD9-81ED-4DB2-BD59-A6C34878D82A}">
                    <a16:rowId xmlns="" xmlns:a16="http://schemas.microsoft.com/office/drawing/2014/main" val="272115369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69074"/>
            <a:ext cx="2915816" cy="4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0"/>
            <a:ext cx="8416722" cy="1079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Анализ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комплексных образовательных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 корпоративных университетов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02254"/>
              </p:ext>
            </p:extLst>
          </p:nvPr>
        </p:nvGraphicFramePr>
        <p:xfrm>
          <a:off x="107506" y="1059582"/>
          <a:ext cx="8928989" cy="3721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205">
                  <a:extLst>
                    <a:ext uri="{9D8B030D-6E8A-4147-A177-3AD203B41FA5}">
                      <a16:colId xmlns="" xmlns:a16="http://schemas.microsoft.com/office/drawing/2014/main" val="3872572308"/>
                    </a:ext>
                  </a:extLst>
                </a:gridCol>
                <a:gridCol w="1036008">
                  <a:extLst>
                    <a:ext uri="{9D8B030D-6E8A-4147-A177-3AD203B41FA5}">
                      <a16:colId xmlns="" xmlns:a16="http://schemas.microsoft.com/office/drawing/2014/main" val="1450267646"/>
                    </a:ext>
                  </a:extLst>
                </a:gridCol>
                <a:gridCol w="1400249">
                  <a:extLst>
                    <a:ext uri="{9D8B030D-6E8A-4147-A177-3AD203B41FA5}">
                      <a16:colId xmlns="" xmlns:a16="http://schemas.microsoft.com/office/drawing/2014/main" val="1143486997"/>
                    </a:ext>
                  </a:extLst>
                </a:gridCol>
                <a:gridCol w="1011626">
                  <a:extLst>
                    <a:ext uri="{9D8B030D-6E8A-4147-A177-3AD203B41FA5}">
                      <a16:colId xmlns="" xmlns:a16="http://schemas.microsoft.com/office/drawing/2014/main" val="2886517606"/>
                    </a:ext>
                  </a:extLst>
                </a:gridCol>
                <a:gridCol w="855739">
                  <a:extLst>
                    <a:ext uri="{9D8B030D-6E8A-4147-A177-3AD203B41FA5}">
                      <a16:colId xmlns="" xmlns:a16="http://schemas.microsoft.com/office/drawing/2014/main" val="1301205891"/>
                    </a:ext>
                  </a:extLst>
                </a:gridCol>
                <a:gridCol w="1089570">
                  <a:extLst>
                    <a:ext uri="{9D8B030D-6E8A-4147-A177-3AD203B41FA5}">
                      <a16:colId xmlns="" xmlns:a16="http://schemas.microsoft.com/office/drawing/2014/main" val="2506787683"/>
                    </a:ext>
                  </a:extLst>
                </a:gridCol>
                <a:gridCol w="1089570">
                  <a:extLst>
                    <a:ext uri="{9D8B030D-6E8A-4147-A177-3AD203B41FA5}">
                      <a16:colId xmlns="" xmlns:a16="http://schemas.microsoft.com/office/drawing/2014/main" val="2195603619"/>
                    </a:ext>
                  </a:extLst>
                </a:gridCol>
                <a:gridCol w="1089022">
                  <a:extLst>
                    <a:ext uri="{9D8B030D-6E8A-4147-A177-3AD203B41FA5}">
                      <a16:colId xmlns="" xmlns:a16="http://schemas.microsoft.com/office/drawing/2014/main" val="845981348"/>
                    </a:ext>
                  </a:extLst>
                </a:gridCol>
              </a:tblGrid>
              <a:tr h="1434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Доступные сведения для анализа и экспертизы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5687559"/>
                  </a:ext>
                </a:extLst>
              </a:tr>
              <a:tr h="430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Отчет о самообсле-довании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Авторизация </a:t>
                      </a:r>
                      <a:r>
                        <a:rPr lang="en-US" sz="900">
                          <a:effectLst/>
                        </a:rPr>
                        <a:t>/ </a:t>
                      </a:r>
                      <a:r>
                        <a:rPr lang="ru-RU" sz="900">
                          <a:effectLst/>
                        </a:rPr>
                        <a:t>аккредитация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Полное описание программ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Учебные планы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Планы-графики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Программы дисциплин (модулей)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Результаты обучения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extLst>
                  <a:ext uri="{0D108BD9-81ED-4DB2-BD59-A6C34878D82A}">
                    <a16:rowId xmlns="" xmlns:a16="http://schemas.microsoft.com/office/drawing/2014/main" val="2185283713"/>
                  </a:ext>
                </a:extLst>
              </a:tr>
              <a:tr h="717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CIS - Certification &amp; Information Security GmbH (</a:t>
                      </a:r>
                      <a:r>
                        <a:rPr lang="ru-RU" sz="900" dirty="0">
                          <a:effectLst/>
                        </a:rPr>
                        <a:t>Вена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ru-RU" sz="900" dirty="0">
                          <a:effectLst/>
                        </a:rPr>
                        <a:t>Австрия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BMWFW (Federal Ministry for Economic Affairs, Research and Science)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ISO 17024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ISO 17021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extLst>
                  <a:ext uri="{0D108BD9-81ED-4DB2-BD59-A6C34878D82A}">
                    <a16:rowId xmlns="" xmlns:a16="http://schemas.microsoft.com/office/drawing/2014/main" val="3398366186"/>
                  </a:ext>
                </a:extLst>
              </a:tr>
              <a:tr h="717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Учебный центр «Специалист» МГТУ им. Н. Э. Баумана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+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Cisco Learning Partner Associate, Cisco Channel Partner Program — Premier Certified Partner </a:t>
                      </a:r>
                      <a:r>
                        <a:rPr lang="ru-RU" sz="900" dirty="0">
                          <a:effectLst/>
                        </a:rPr>
                        <a:t>и </a:t>
                      </a:r>
                      <a:r>
                        <a:rPr lang="ru-RU" sz="900" dirty="0" err="1">
                          <a:effectLst/>
                        </a:rPr>
                        <a:t>др</a:t>
                      </a:r>
                      <a:r>
                        <a:rPr lang="en-US" sz="900" dirty="0">
                          <a:effectLst/>
                        </a:rPr>
                        <a:t>. – </a:t>
                      </a:r>
                      <a:r>
                        <a:rPr lang="ru-RU" sz="900" dirty="0">
                          <a:effectLst/>
                        </a:rPr>
                        <a:t>всего</a:t>
                      </a:r>
                      <a:r>
                        <a:rPr lang="en-US" sz="900" dirty="0">
                          <a:effectLst/>
                        </a:rPr>
                        <a:t> 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extLst>
                  <a:ext uri="{0D108BD9-81ED-4DB2-BD59-A6C34878D82A}">
                    <a16:rowId xmlns="" xmlns:a16="http://schemas.microsoft.com/office/drawing/2014/main" val="1065762213"/>
                  </a:ext>
                </a:extLst>
              </a:tr>
              <a:tr h="785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Российский университет транспорта, Институт пути, строительства и сооружений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Планируется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рекламном  формате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extLst>
                  <a:ext uri="{0D108BD9-81ED-4DB2-BD59-A6C34878D82A}">
                    <a16:rowId xmlns="" xmlns:a16="http://schemas.microsoft.com/office/drawing/2014/main" val="189548562"/>
                  </a:ext>
                </a:extLst>
              </a:tr>
              <a:tr h="573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ГАПМ им. Н.П. Пастухова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ИСО 9001, система поддержки EQAVET в странах ЕС и восточной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европы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60" marR="374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extLst>
                  <a:ext uri="{0D108BD9-81ED-4DB2-BD59-A6C34878D82A}">
                    <a16:rowId xmlns="" xmlns:a16="http://schemas.microsoft.com/office/drawing/2014/main" val="1984969364"/>
                  </a:ext>
                </a:extLst>
              </a:tr>
              <a:tr h="294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НОЧУ ОДПО «Актион-МЦФЭР»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MSFO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+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0" marR="37460" marT="0" marB="0" anchor="ctr"/>
                </a:tc>
                <a:extLst>
                  <a:ext uri="{0D108BD9-81ED-4DB2-BD59-A6C34878D82A}">
                    <a16:rowId xmlns="" xmlns:a16="http://schemas.microsoft.com/office/drawing/2014/main" val="351814188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0"/>
            <a:ext cx="8416722" cy="1079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Анализ комплексных образовательных программ корпоративных университетов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04793"/>
              </p:ext>
            </p:extLst>
          </p:nvPr>
        </p:nvGraphicFramePr>
        <p:xfrm>
          <a:off x="135058" y="1242767"/>
          <a:ext cx="5904656" cy="3710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="" xmlns:a16="http://schemas.microsoft.com/office/drawing/2014/main" val="1470916038"/>
                    </a:ext>
                  </a:extLst>
                </a:gridCol>
              </a:tblGrid>
              <a:tr h="41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АНО «Корпоративный университет Сбербанка»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4230272"/>
                  </a:ext>
                </a:extLst>
              </a:tr>
              <a:tr h="41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ЧОУ ДПО «Газпром корпоративный институт» 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757602"/>
                  </a:ext>
                </a:extLst>
              </a:tr>
              <a:tr h="41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ЧОУ ДПО Корпоративный Университет «Группа ГАЗ» 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8467342"/>
                  </a:ext>
                </a:extLst>
              </a:tr>
              <a:tr h="41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АНО ДПО «Корпоративный университет РЖД»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535555"/>
                  </a:ext>
                </a:extLst>
              </a:tr>
              <a:tr h="41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Корпоративный университет ПАО «Татнефть» 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8870570"/>
                  </a:ext>
                </a:extLst>
              </a:tr>
              <a:tr h="41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Корпоративный университет ФГУП «ЦАГИ»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2551670"/>
                  </a:ext>
                </a:extLst>
              </a:tr>
              <a:tr h="41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АНО ДПО «Школа анализа данных» ООО «ЯНДЕКС» 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2124041"/>
                  </a:ext>
                </a:extLst>
              </a:tr>
              <a:tr h="41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ООО «Воздушные ворота Северной Столицы» 	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054759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45" y="1334423"/>
            <a:ext cx="845559" cy="478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56" y="2051251"/>
            <a:ext cx="661549" cy="630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7" y="1712493"/>
            <a:ext cx="627534" cy="627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20" y="2476690"/>
            <a:ext cx="903036" cy="555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44" y="2858809"/>
            <a:ext cx="717657" cy="478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35" y="3577087"/>
            <a:ext cx="2040809" cy="2322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87" y="4062867"/>
            <a:ext cx="841276" cy="3337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79" y="4181031"/>
            <a:ext cx="837695" cy="3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96801"/>
              </p:ext>
            </p:extLst>
          </p:nvPr>
        </p:nvGraphicFramePr>
        <p:xfrm>
          <a:off x="431670" y="1131590"/>
          <a:ext cx="8390878" cy="3485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122">
                  <a:extLst>
                    <a:ext uri="{9D8B030D-6E8A-4147-A177-3AD203B41FA5}">
                      <a16:colId xmlns="" xmlns:a16="http://schemas.microsoft.com/office/drawing/2014/main" val="114421224"/>
                    </a:ext>
                  </a:extLst>
                </a:gridCol>
                <a:gridCol w="1315862">
                  <a:extLst>
                    <a:ext uri="{9D8B030D-6E8A-4147-A177-3AD203B41FA5}">
                      <a16:colId xmlns="" xmlns:a16="http://schemas.microsoft.com/office/drawing/2014/main" val="3523913837"/>
                    </a:ext>
                  </a:extLst>
                </a:gridCol>
                <a:gridCol w="1315862">
                  <a:extLst>
                    <a:ext uri="{9D8B030D-6E8A-4147-A177-3AD203B41FA5}">
                      <a16:colId xmlns="" xmlns:a16="http://schemas.microsoft.com/office/drawing/2014/main" val="148823608"/>
                    </a:ext>
                  </a:extLst>
                </a:gridCol>
                <a:gridCol w="950661">
                  <a:extLst>
                    <a:ext uri="{9D8B030D-6E8A-4147-A177-3AD203B41FA5}">
                      <a16:colId xmlns="" xmlns:a16="http://schemas.microsoft.com/office/drawing/2014/main" val="4112072605"/>
                    </a:ext>
                  </a:extLst>
                </a:gridCol>
                <a:gridCol w="804166">
                  <a:extLst>
                    <a:ext uri="{9D8B030D-6E8A-4147-A177-3AD203B41FA5}">
                      <a16:colId xmlns="" xmlns:a16="http://schemas.microsoft.com/office/drawing/2014/main" val="884672581"/>
                    </a:ext>
                  </a:extLst>
                </a:gridCol>
                <a:gridCol w="1023907">
                  <a:extLst>
                    <a:ext uri="{9D8B030D-6E8A-4147-A177-3AD203B41FA5}">
                      <a16:colId xmlns="" xmlns:a16="http://schemas.microsoft.com/office/drawing/2014/main" val="3405663574"/>
                    </a:ext>
                  </a:extLst>
                </a:gridCol>
                <a:gridCol w="1023907">
                  <a:extLst>
                    <a:ext uri="{9D8B030D-6E8A-4147-A177-3AD203B41FA5}">
                      <a16:colId xmlns="" xmlns:a16="http://schemas.microsoft.com/office/drawing/2014/main" val="4185841400"/>
                    </a:ext>
                  </a:extLst>
                </a:gridCol>
                <a:gridCol w="1023391">
                  <a:extLst>
                    <a:ext uri="{9D8B030D-6E8A-4147-A177-3AD203B41FA5}">
                      <a16:colId xmlns="" xmlns:a16="http://schemas.microsoft.com/office/drawing/2014/main" val="541315031"/>
                    </a:ext>
                  </a:extLst>
                </a:gridCol>
              </a:tblGrid>
              <a:tr h="1977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Доступные документы с информацией для расчета индикаторов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4178540"/>
                  </a:ext>
                </a:extLst>
              </a:tr>
              <a:tr h="550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Отчет о </a:t>
                      </a:r>
                      <a:r>
                        <a:rPr lang="ru-RU" sz="1000" b="1" dirty="0" err="1">
                          <a:effectLst/>
                        </a:rPr>
                        <a:t>самообсле-довании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Наличие сертификации / аккредитации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Полное описание программ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Учебные планы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Планы-графики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Программы дисциплин (модулей)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Результаты обучения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="" xmlns:a16="http://schemas.microsoft.com/office/drawing/2014/main" val="2188620536"/>
                  </a:ext>
                </a:extLst>
              </a:tr>
              <a:tr h="55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EFMD CLIP</a:t>
                      </a:r>
                      <a:endParaRPr lang="ru-RU" sz="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EFMD EOCCS</a:t>
                      </a:r>
                      <a:endParaRPr lang="ru-RU" sz="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GlobalCCU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 рекламе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="" xmlns:a16="http://schemas.microsoft.com/office/drawing/2014/main" val="4026753004"/>
                  </a:ext>
                </a:extLst>
              </a:tr>
              <a:tr h="36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ИСО 9001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="" xmlns:a16="http://schemas.microsoft.com/office/drawing/2014/main" val="3711201821"/>
                  </a:ext>
                </a:extLst>
              </a:tr>
              <a:tr h="719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Сертификация </a:t>
                      </a:r>
                      <a:r>
                        <a:rPr lang="ru-RU" sz="1000" b="1" dirty="0" err="1">
                          <a:effectLst/>
                        </a:rPr>
                        <a:t>GlobalCCU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 рекламном  формате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="" xmlns:a16="http://schemas.microsoft.com/office/drawing/2014/main" val="159115419"/>
                  </a:ext>
                </a:extLst>
              </a:tr>
              <a:tr h="36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Сертификация </a:t>
                      </a:r>
                      <a:r>
                        <a:rPr lang="ru-RU" sz="1000" b="1" dirty="0" err="1">
                          <a:effectLst/>
                        </a:rPr>
                        <a:t>GlobalCCU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+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="" xmlns:a16="http://schemas.microsoft.com/office/drawing/2014/main" val="3672142972"/>
                  </a:ext>
                </a:extLst>
              </a:tr>
              <a:tr h="733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Признание работодателем - премии Рунета 2018</a:t>
                      </a:r>
                      <a:endParaRPr lang="ru-RU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 соотв. треб. ФЗ-273 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+</a:t>
                      </a:r>
                      <a:endParaRPr lang="ru-RU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="" xmlns:a16="http://schemas.microsoft.com/office/drawing/2014/main" val="1701867225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0"/>
            <a:ext cx="8416722" cy="1079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Анализ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комплексных образовательных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 корпоративных университетов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3" y="2889783"/>
            <a:ext cx="485388" cy="462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3" y="1902199"/>
            <a:ext cx="497592" cy="497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3" y="2450201"/>
            <a:ext cx="573449" cy="3526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3" y="3606969"/>
            <a:ext cx="465783" cy="3106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1" y="4164102"/>
            <a:ext cx="644302" cy="255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02797"/>
            <a:ext cx="686023" cy="3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509194" y="195486"/>
            <a:ext cx="7522986" cy="1079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Типология комплексных образовательных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 корпоративных университетов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72369" y="1347614"/>
            <a:ext cx="7195154" cy="3462807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уровневые обязательные программы </a:t>
            </a:r>
            <a:r>
              <a:rPr lang="ru-RU" sz="1600" dirty="0" smtClean="0"/>
              <a:t>различной длительности</a:t>
            </a:r>
            <a:endParaRPr lang="ru-RU" sz="1600" dirty="0"/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курсы развития мягких навыков 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курсы развития цифровых навыков 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курсы развития профессиональных навыков 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курсы для внешних </a:t>
            </a:r>
            <a:r>
              <a:rPr lang="ru-RU" sz="1600" dirty="0" smtClean="0"/>
              <a:t>клиентов</a:t>
            </a:r>
            <a:endParaRPr lang="ru-RU" sz="1600" dirty="0"/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развитие внутренних преподавателей 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мини МВА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27" y="98757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7366" y="124470"/>
            <a:ext cx="8416722" cy="1079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Принципы реализации комплексных образовательных программ</a:t>
            </a:r>
            <a:endParaRPr lang="ru-RU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1600" y="1203597"/>
            <a:ext cx="7195154" cy="3607013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>
            <a:spAutoFit/>
          </a:bodyPr>
          <a:lstStyle/>
          <a:p>
            <a:pPr marL="53816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1"/>
                </a:solidFill>
              </a:rPr>
              <a:t>модульность процесса обучения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интеграция теории и практики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баланс очного и дистанционного форматов обучения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использование интерактивных технологий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ориентация на конкретные бизнес-потребности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реализация  программы  профессиональной  переподготовки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приглашение </a:t>
            </a:r>
            <a:r>
              <a:rPr lang="ru-RU" sz="1400" b="1" dirty="0" err="1">
                <a:solidFill>
                  <a:schemeClr val="accent1"/>
                </a:solidFill>
              </a:rPr>
              <a:t>топовых</a:t>
            </a:r>
            <a:r>
              <a:rPr lang="ru-RU" sz="1400" b="1" dirty="0">
                <a:solidFill>
                  <a:schemeClr val="accent1"/>
                </a:solidFill>
              </a:rPr>
              <a:t> преподавателей по направлениям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доступ к материалам обучения и базам знаний 24/7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социальное обучение – рейтинги, </a:t>
            </a:r>
            <a:r>
              <a:rPr lang="ru-RU" sz="1400" b="1" dirty="0" err="1">
                <a:solidFill>
                  <a:schemeClr val="accent1"/>
                </a:solidFill>
              </a:rPr>
              <a:t>взаимообучение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регулярные обзоры инноваций, дайджесты лучших практик 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/>
                </a:solidFill>
              </a:rPr>
              <a:t>регулярная обратная связь с обучаемыми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" t="8886" r="72444" b="82200"/>
          <a:stretch/>
        </p:blipFill>
        <p:spPr>
          <a:xfrm>
            <a:off x="6228184" y="4721600"/>
            <a:ext cx="2915816" cy="4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6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резентация ИДПО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1745</Words>
  <Application>Microsoft Office PowerPoint</Application>
  <PresentationFormat>Экран (16:9)</PresentationFormat>
  <Paragraphs>393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Малинина</dc:creator>
  <cp:lastModifiedBy>Ковалева Лариса Эдуардовна</cp:lastModifiedBy>
  <cp:revision>206</cp:revision>
  <cp:lastPrinted>2019-05-17T09:03:38Z</cp:lastPrinted>
  <dcterms:created xsi:type="dcterms:W3CDTF">2019-03-13T09:25:42Z</dcterms:created>
  <dcterms:modified xsi:type="dcterms:W3CDTF">2019-12-09T02:30:25Z</dcterms:modified>
</cp:coreProperties>
</file>